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5" r:id="rId7"/>
    <p:sldId id="267" r:id="rId8"/>
    <p:sldId id="259" r:id="rId9"/>
    <p:sldId id="268" r:id="rId10"/>
    <p:sldId id="269" r:id="rId11"/>
    <p:sldId id="260" r:id="rId12"/>
    <p:sldId id="261" r:id="rId13"/>
    <p:sldId id="270" r:id="rId14"/>
    <p:sldId id="262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7527A7-0EE9-4EA9-9568-C517EE084CFD}" type="doc">
      <dgm:prSet loTypeId="urn:microsoft.com/office/officeart/2005/8/layout/process4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D5019FB-972F-42CC-AD53-6A49682EB10B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- Homework &amp; Compulsory grades strongly correlate with exam performance.</a:t>
          </a:r>
        </a:p>
      </dgm:t>
    </dgm:pt>
    <dgm:pt modelId="{FBB268BB-C29B-4F62-B348-2406E2294201}" type="parTrans" cxnId="{5A38C89C-61CF-4BE7-B636-2548FE0792BE}">
      <dgm:prSet/>
      <dgm:spPr/>
      <dgm:t>
        <a:bodyPr/>
        <a:lstStyle/>
        <a:p>
          <a:endParaRPr lang="en-US"/>
        </a:p>
      </dgm:t>
    </dgm:pt>
    <dgm:pt modelId="{3CE48069-2741-486D-BCEB-0A52F1F958DC}" type="sibTrans" cxnId="{5A38C89C-61CF-4BE7-B636-2548FE0792BE}">
      <dgm:prSet/>
      <dgm:spPr/>
      <dgm:t>
        <a:bodyPr/>
        <a:lstStyle/>
        <a:p>
          <a:endParaRPr lang="en-US"/>
        </a:p>
      </dgm:t>
    </dgm:pt>
    <dgm:pt modelId="{1F76B08C-6EE0-4A81-84F4-4CC41DEE9043}">
      <dgm:prSet/>
      <dgm:spPr/>
      <dgm:t>
        <a:bodyPr/>
        <a:lstStyle/>
        <a:p>
          <a:r>
            <a:rPr lang="en-US" dirty="0"/>
            <a:t>- </a:t>
          </a:r>
          <a:r>
            <a:rPr lang="en-US" dirty="0">
              <a:solidFill>
                <a:schemeClr val="tx1"/>
              </a:solidFill>
            </a:rPr>
            <a:t>The </a:t>
          </a:r>
          <a:r>
            <a:rPr lang="en-US" b="1" dirty="0">
              <a:solidFill>
                <a:schemeClr val="tx1"/>
              </a:solidFill>
            </a:rPr>
            <a:t>statistically significant correlation</a:t>
          </a:r>
          <a:r>
            <a:rPr lang="en-US" dirty="0">
              <a:solidFill>
                <a:schemeClr val="tx1"/>
              </a:solidFill>
            </a:rPr>
            <a:t> (p-value &lt; 0.05) confirms that assignment performance influences final grades.</a:t>
          </a:r>
        </a:p>
      </dgm:t>
    </dgm:pt>
    <dgm:pt modelId="{F79A5052-605D-440B-8E0B-41706CFCCC42}" type="parTrans" cxnId="{0BCC4674-DBD7-4B64-AAFB-C3AFF925A9B0}">
      <dgm:prSet/>
      <dgm:spPr/>
      <dgm:t>
        <a:bodyPr/>
        <a:lstStyle/>
        <a:p>
          <a:endParaRPr lang="en-US"/>
        </a:p>
      </dgm:t>
    </dgm:pt>
    <dgm:pt modelId="{857BADD1-1202-49A4-A21E-D2EEA78A001B}" type="sibTrans" cxnId="{0BCC4674-DBD7-4B64-AAFB-C3AFF925A9B0}">
      <dgm:prSet/>
      <dgm:spPr/>
      <dgm:t>
        <a:bodyPr/>
        <a:lstStyle/>
        <a:p>
          <a:endParaRPr lang="en-US"/>
        </a:p>
      </dgm:t>
    </dgm:pt>
    <dgm:pt modelId="{05A6BDBA-127D-4B8D-80EE-ACA48A24FBEC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- Non-participation is a key indicator of poor performance.</a:t>
          </a:r>
        </a:p>
      </dgm:t>
    </dgm:pt>
    <dgm:pt modelId="{C5321716-C4E2-4319-8574-E8591921C802}" type="parTrans" cxnId="{A8141972-A16A-4E2D-BF49-65532D57F9EE}">
      <dgm:prSet/>
      <dgm:spPr/>
      <dgm:t>
        <a:bodyPr/>
        <a:lstStyle/>
        <a:p>
          <a:endParaRPr lang="en-US"/>
        </a:p>
      </dgm:t>
    </dgm:pt>
    <dgm:pt modelId="{5694E79E-AB19-4C66-A8B9-54DD54921284}" type="sibTrans" cxnId="{A8141972-A16A-4E2D-BF49-65532D57F9EE}">
      <dgm:prSet/>
      <dgm:spPr/>
      <dgm:t>
        <a:bodyPr/>
        <a:lstStyle/>
        <a:p>
          <a:endParaRPr lang="en-US"/>
        </a:p>
      </dgm:t>
    </dgm:pt>
    <dgm:pt modelId="{A0525BF1-252B-4329-9CB9-8A5BBD254675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- Identified clusters can help educators target at-risk students.</a:t>
          </a:r>
        </a:p>
      </dgm:t>
    </dgm:pt>
    <dgm:pt modelId="{456D2D02-3651-4001-A3C2-E9CBAA41716D}" type="parTrans" cxnId="{7CE925CE-F57E-40C1-9E54-0EDEB7635034}">
      <dgm:prSet/>
      <dgm:spPr/>
      <dgm:t>
        <a:bodyPr/>
        <a:lstStyle/>
        <a:p>
          <a:endParaRPr lang="en-US"/>
        </a:p>
      </dgm:t>
    </dgm:pt>
    <dgm:pt modelId="{763D3D23-170F-4A62-8D2E-A53FB65EA0C0}" type="sibTrans" cxnId="{7CE925CE-F57E-40C1-9E54-0EDEB7635034}">
      <dgm:prSet/>
      <dgm:spPr/>
      <dgm:t>
        <a:bodyPr/>
        <a:lstStyle/>
        <a:p>
          <a:endParaRPr lang="en-US"/>
        </a:p>
      </dgm:t>
    </dgm:pt>
    <dgm:pt modelId="{48AD01AB-5997-46A0-B1EC-9CEE2B57E5C1}" type="pres">
      <dgm:prSet presAssocID="{7D7527A7-0EE9-4EA9-9568-C517EE084CFD}" presName="Name0" presStyleCnt="0">
        <dgm:presLayoutVars>
          <dgm:dir/>
          <dgm:animLvl val="lvl"/>
          <dgm:resizeHandles val="exact"/>
        </dgm:presLayoutVars>
      </dgm:prSet>
      <dgm:spPr/>
    </dgm:pt>
    <dgm:pt modelId="{77FB29C5-314D-4122-80BA-E5A868A8C36D}" type="pres">
      <dgm:prSet presAssocID="{A0525BF1-252B-4329-9CB9-8A5BBD254675}" presName="boxAndChildren" presStyleCnt="0"/>
      <dgm:spPr/>
    </dgm:pt>
    <dgm:pt modelId="{E5953C5B-09FC-4FE3-B022-50D74454F59B}" type="pres">
      <dgm:prSet presAssocID="{A0525BF1-252B-4329-9CB9-8A5BBD254675}" presName="parentTextBox" presStyleLbl="node1" presStyleIdx="0" presStyleCnt="4"/>
      <dgm:spPr/>
    </dgm:pt>
    <dgm:pt modelId="{671E3213-3ECA-457A-BCEA-9A45FC3E8D4A}" type="pres">
      <dgm:prSet presAssocID="{5694E79E-AB19-4C66-A8B9-54DD54921284}" presName="sp" presStyleCnt="0"/>
      <dgm:spPr/>
    </dgm:pt>
    <dgm:pt modelId="{484BFBC3-B26C-4B94-8358-C252239B8A9E}" type="pres">
      <dgm:prSet presAssocID="{05A6BDBA-127D-4B8D-80EE-ACA48A24FBEC}" presName="arrowAndChildren" presStyleCnt="0"/>
      <dgm:spPr/>
    </dgm:pt>
    <dgm:pt modelId="{31B37597-3FC3-4EA0-A0D0-5F7850ADEBCA}" type="pres">
      <dgm:prSet presAssocID="{05A6BDBA-127D-4B8D-80EE-ACA48A24FBEC}" presName="parentTextArrow" presStyleLbl="node1" presStyleIdx="1" presStyleCnt="4"/>
      <dgm:spPr/>
    </dgm:pt>
    <dgm:pt modelId="{B75E7872-5180-4531-829B-774D143C9C0B}" type="pres">
      <dgm:prSet presAssocID="{857BADD1-1202-49A4-A21E-D2EEA78A001B}" presName="sp" presStyleCnt="0"/>
      <dgm:spPr/>
    </dgm:pt>
    <dgm:pt modelId="{D25C208D-BCEF-45FC-8BF5-7ABE7951C064}" type="pres">
      <dgm:prSet presAssocID="{1F76B08C-6EE0-4A81-84F4-4CC41DEE9043}" presName="arrowAndChildren" presStyleCnt="0"/>
      <dgm:spPr/>
    </dgm:pt>
    <dgm:pt modelId="{270767E9-A941-4E72-9306-312B5D5C185B}" type="pres">
      <dgm:prSet presAssocID="{1F76B08C-6EE0-4A81-84F4-4CC41DEE9043}" presName="parentTextArrow" presStyleLbl="node1" presStyleIdx="2" presStyleCnt="4"/>
      <dgm:spPr/>
    </dgm:pt>
    <dgm:pt modelId="{EC4CB6C8-2741-4025-B114-4939FAA8A179}" type="pres">
      <dgm:prSet presAssocID="{3CE48069-2741-486D-BCEB-0A52F1F958DC}" presName="sp" presStyleCnt="0"/>
      <dgm:spPr/>
    </dgm:pt>
    <dgm:pt modelId="{27C3FB8F-9FEF-4804-8BCE-9547A05FD2A7}" type="pres">
      <dgm:prSet presAssocID="{9D5019FB-972F-42CC-AD53-6A49682EB10B}" presName="arrowAndChildren" presStyleCnt="0"/>
      <dgm:spPr/>
    </dgm:pt>
    <dgm:pt modelId="{E751095D-5DF5-472F-BAA3-DA657BF3A4C3}" type="pres">
      <dgm:prSet presAssocID="{9D5019FB-972F-42CC-AD53-6A49682EB10B}" presName="parentTextArrow" presStyleLbl="node1" presStyleIdx="3" presStyleCnt="4"/>
      <dgm:spPr/>
    </dgm:pt>
  </dgm:ptLst>
  <dgm:cxnLst>
    <dgm:cxn modelId="{CCB4BF2B-AA18-4637-9A6F-E27A04B1E858}" type="presOf" srcId="{05A6BDBA-127D-4B8D-80EE-ACA48A24FBEC}" destId="{31B37597-3FC3-4EA0-A0D0-5F7850ADEBCA}" srcOrd="0" destOrd="0" presId="urn:microsoft.com/office/officeart/2005/8/layout/process4"/>
    <dgm:cxn modelId="{A8141972-A16A-4E2D-BF49-65532D57F9EE}" srcId="{7D7527A7-0EE9-4EA9-9568-C517EE084CFD}" destId="{05A6BDBA-127D-4B8D-80EE-ACA48A24FBEC}" srcOrd="2" destOrd="0" parTransId="{C5321716-C4E2-4319-8574-E8591921C802}" sibTransId="{5694E79E-AB19-4C66-A8B9-54DD54921284}"/>
    <dgm:cxn modelId="{85076152-96D6-4E09-8D0A-A3D0EA604155}" type="presOf" srcId="{A0525BF1-252B-4329-9CB9-8A5BBD254675}" destId="{E5953C5B-09FC-4FE3-B022-50D74454F59B}" srcOrd="0" destOrd="0" presId="urn:microsoft.com/office/officeart/2005/8/layout/process4"/>
    <dgm:cxn modelId="{55BC0154-DAE8-4A77-ABA9-1DDD08309AA0}" type="presOf" srcId="{7D7527A7-0EE9-4EA9-9568-C517EE084CFD}" destId="{48AD01AB-5997-46A0-B1EC-9CEE2B57E5C1}" srcOrd="0" destOrd="0" presId="urn:microsoft.com/office/officeart/2005/8/layout/process4"/>
    <dgm:cxn modelId="{0BCC4674-DBD7-4B64-AAFB-C3AFF925A9B0}" srcId="{7D7527A7-0EE9-4EA9-9568-C517EE084CFD}" destId="{1F76B08C-6EE0-4A81-84F4-4CC41DEE9043}" srcOrd="1" destOrd="0" parTransId="{F79A5052-605D-440B-8E0B-41706CFCCC42}" sibTransId="{857BADD1-1202-49A4-A21E-D2EEA78A001B}"/>
    <dgm:cxn modelId="{5A38C89C-61CF-4BE7-B636-2548FE0792BE}" srcId="{7D7527A7-0EE9-4EA9-9568-C517EE084CFD}" destId="{9D5019FB-972F-42CC-AD53-6A49682EB10B}" srcOrd="0" destOrd="0" parTransId="{FBB268BB-C29B-4F62-B348-2406E2294201}" sibTransId="{3CE48069-2741-486D-BCEB-0A52F1F958DC}"/>
    <dgm:cxn modelId="{7CE925CE-F57E-40C1-9E54-0EDEB7635034}" srcId="{7D7527A7-0EE9-4EA9-9568-C517EE084CFD}" destId="{A0525BF1-252B-4329-9CB9-8A5BBD254675}" srcOrd="3" destOrd="0" parTransId="{456D2D02-3651-4001-A3C2-E9CBAA41716D}" sibTransId="{763D3D23-170F-4A62-8D2E-A53FB65EA0C0}"/>
    <dgm:cxn modelId="{9C5C3DD0-A14B-4ACC-BC2D-64CA6E62A10C}" type="presOf" srcId="{9D5019FB-972F-42CC-AD53-6A49682EB10B}" destId="{E751095D-5DF5-472F-BAA3-DA657BF3A4C3}" srcOrd="0" destOrd="0" presId="urn:microsoft.com/office/officeart/2005/8/layout/process4"/>
    <dgm:cxn modelId="{F65D47FA-5E86-41A4-AFA3-EEF270D86225}" type="presOf" srcId="{1F76B08C-6EE0-4A81-84F4-4CC41DEE9043}" destId="{270767E9-A941-4E72-9306-312B5D5C185B}" srcOrd="0" destOrd="0" presId="urn:microsoft.com/office/officeart/2005/8/layout/process4"/>
    <dgm:cxn modelId="{8B4A9C32-FCF3-439F-8683-8F6DBDF326F1}" type="presParOf" srcId="{48AD01AB-5997-46A0-B1EC-9CEE2B57E5C1}" destId="{77FB29C5-314D-4122-80BA-E5A868A8C36D}" srcOrd="0" destOrd="0" presId="urn:microsoft.com/office/officeart/2005/8/layout/process4"/>
    <dgm:cxn modelId="{B601E939-CE47-4D43-BEA5-6073989E832F}" type="presParOf" srcId="{77FB29C5-314D-4122-80BA-E5A868A8C36D}" destId="{E5953C5B-09FC-4FE3-B022-50D74454F59B}" srcOrd="0" destOrd="0" presId="urn:microsoft.com/office/officeart/2005/8/layout/process4"/>
    <dgm:cxn modelId="{B8A115A5-8EA7-4FF7-B471-A3174CF37817}" type="presParOf" srcId="{48AD01AB-5997-46A0-B1EC-9CEE2B57E5C1}" destId="{671E3213-3ECA-457A-BCEA-9A45FC3E8D4A}" srcOrd="1" destOrd="0" presId="urn:microsoft.com/office/officeart/2005/8/layout/process4"/>
    <dgm:cxn modelId="{852B8701-3DBA-41A4-9C51-EDF8086402CB}" type="presParOf" srcId="{48AD01AB-5997-46A0-B1EC-9CEE2B57E5C1}" destId="{484BFBC3-B26C-4B94-8358-C252239B8A9E}" srcOrd="2" destOrd="0" presId="urn:microsoft.com/office/officeart/2005/8/layout/process4"/>
    <dgm:cxn modelId="{5AB51799-F168-4D3D-90C1-7EAE03ED99F8}" type="presParOf" srcId="{484BFBC3-B26C-4B94-8358-C252239B8A9E}" destId="{31B37597-3FC3-4EA0-A0D0-5F7850ADEBCA}" srcOrd="0" destOrd="0" presId="urn:microsoft.com/office/officeart/2005/8/layout/process4"/>
    <dgm:cxn modelId="{5D446E0C-9020-4685-9AD2-6C89D3A23113}" type="presParOf" srcId="{48AD01AB-5997-46A0-B1EC-9CEE2B57E5C1}" destId="{B75E7872-5180-4531-829B-774D143C9C0B}" srcOrd="3" destOrd="0" presId="urn:microsoft.com/office/officeart/2005/8/layout/process4"/>
    <dgm:cxn modelId="{725A0430-DEE7-41B6-B3EC-D0B4193FDD8A}" type="presParOf" srcId="{48AD01AB-5997-46A0-B1EC-9CEE2B57E5C1}" destId="{D25C208D-BCEF-45FC-8BF5-7ABE7951C064}" srcOrd="4" destOrd="0" presId="urn:microsoft.com/office/officeart/2005/8/layout/process4"/>
    <dgm:cxn modelId="{2321EC1B-5A9E-407F-BCAB-BABC2B550662}" type="presParOf" srcId="{D25C208D-BCEF-45FC-8BF5-7ABE7951C064}" destId="{270767E9-A941-4E72-9306-312B5D5C185B}" srcOrd="0" destOrd="0" presId="urn:microsoft.com/office/officeart/2005/8/layout/process4"/>
    <dgm:cxn modelId="{C249B17F-63AB-47A3-AA8A-6B091085552E}" type="presParOf" srcId="{48AD01AB-5997-46A0-B1EC-9CEE2B57E5C1}" destId="{EC4CB6C8-2741-4025-B114-4939FAA8A179}" srcOrd="5" destOrd="0" presId="urn:microsoft.com/office/officeart/2005/8/layout/process4"/>
    <dgm:cxn modelId="{14270B91-BD1B-4DBB-A540-BE905F3C3044}" type="presParOf" srcId="{48AD01AB-5997-46A0-B1EC-9CEE2B57E5C1}" destId="{27C3FB8F-9FEF-4804-8BCE-9547A05FD2A7}" srcOrd="6" destOrd="0" presId="urn:microsoft.com/office/officeart/2005/8/layout/process4"/>
    <dgm:cxn modelId="{4020AF87-289F-49E9-8CD9-060F56F9C2FD}" type="presParOf" srcId="{27C3FB8F-9FEF-4804-8BCE-9547A05FD2A7}" destId="{E751095D-5DF5-472F-BAA3-DA657BF3A4C3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C5ADF6-92F6-4A7D-801B-468B76851A5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58FE245-DACB-48C4-85CF-8888E93E8908}">
      <dgm:prSet/>
      <dgm:spPr/>
      <dgm:t>
        <a:bodyPr/>
        <a:lstStyle/>
        <a:p>
          <a:r>
            <a:rPr lang="en-US"/>
            <a:t>- Regularly monitor student grades and participation.</a:t>
          </a:r>
        </a:p>
      </dgm:t>
    </dgm:pt>
    <dgm:pt modelId="{75EB6F91-F92F-4770-BD92-7B8B23ABD4A1}" type="parTrans" cxnId="{0D802A96-CACF-4139-B9BC-10C3C6B93886}">
      <dgm:prSet/>
      <dgm:spPr/>
      <dgm:t>
        <a:bodyPr/>
        <a:lstStyle/>
        <a:p>
          <a:endParaRPr lang="en-US"/>
        </a:p>
      </dgm:t>
    </dgm:pt>
    <dgm:pt modelId="{8E5A98EC-8F45-4440-B901-BEB93F75CCA2}" type="sibTrans" cxnId="{0D802A96-CACF-4139-B9BC-10C3C6B93886}">
      <dgm:prSet/>
      <dgm:spPr/>
      <dgm:t>
        <a:bodyPr/>
        <a:lstStyle/>
        <a:p>
          <a:endParaRPr lang="en-US"/>
        </a:p>
      </dgm:t>
    </dgm:pt>
    <dgm:pt modelId="{08F35B36-96A5-49AC-83A4-5B7003FC348B}">
      <dgm:prSet/>
      <dgm:spPr/>
      <dgm:t>
        <a:bodyPr/>
        <a:lstStyle/>
        <a:p>
          <a:r>
            <a:rPr lang="en-US"/>
            <a:t>- Provide extra support for low-performing students.</a:t>
          </a:r>
        </a:p>
      </dgm:t>
    </dgm:pt>
    <dgm:pt modelId="{44F7D573-9E3D-45AC-A169-6F2E31148C28}" type="parTrans" cxnId="{580C6214-9510-41EF-8D2C-0DA2CEDDEBFA}">
      <dgm:prSet/>
      <dgm:spPr/>
      <dgm:t>
        <a:bodyPr/>
        <a:lstStyle/>
        <a:p>
          <a:endParaRPr lang="en-US"/>
        </a:p>
      </dgm:t>
    </dgm:pt>
    <dgm:pt modelId="{9DC32F4D-91FE-43A7-B64C-78136CEFE3BD}" type="sibTrans" cxnId="{580C6214-9510-41EF-8D2C-0DA2CEDDEBFA}">
      <dgm:prSet/>
      <dgm:spPr/>
      <dgm:t>
        <a:bodyPr/>
        <a:lstStyle/>
        <a:p>
          <a:endParaRPr lang="en-US"/>
        </a:p>
      </dgm:t>
    </dgm:pt>
    <dgm:pt modelId="{19D03375-2DF2-4D67-97FB-DDA54FE5D9F3}">
      <dgm:prSet/>
      <dgm:spPr/>
      <dgm:t>
        <a:bodyPr/>
        <a:lstStyle/>
        <a:p>
          <a:r>
            <a:rPr lang="en-US"/>
            <a:t>- Encourage engagement through optional activities.</a:t>
          </a:r>
        </a:p>
      </dgm:t>
    </dgm:pt>
    <dgm:pt modelId="{B80C3530-CAAC-4264-9339-D5968C62B610}" type="parTrans" cxnId="{B6191F68-5C62-481E-8D03-2AA08EB40A73}">
      <dgm:prSet/>
      <dgm:spPr/>
      <dgm:t>
        <a:bodyPr/>
        <a:lstStyle/>
        <a:p>
          <a:endParaRPr lang="en-US"/>
        </a:p>
      </dgm:t>
    </dgm:pt>
    <dgm:pt modelId="{D20EBCC8-E2E1-4808-B571-4185BC35E7D3}" type="sibTrans" cxnId="{B6191F68-5C62-481E-8D03-2AA08EB40A73}">
      <dgm:prSet/>
      <dgm:spPr/>
      <dgm:t>
        <a:bodyPr/>
        <a:lstStyle/>
        <a:p>
          <a:endParaRPr lang="en-US"/>
        </a:p>
      </dgm:t>
    </dgm:pt>
    <dgm:pt modelId="{B1273CDD-59BD-47DD-849D-267CBD11542F}">
      <dgm:prSet/>
      <dgm:spPr/>
      <dgm:t>
        <a:bodyPr/>
        <a:lstStyle/>
        <a:p>
          <a:r>
            <a:rPr lang="en-US"/>
            <a:t>Provide targeted interventions for students at risk of failing</a:t>
          </a:r>
        </a:p>
      </dgm:t>
    </dgm:pt>
    <dgm:pt modelId="{6EE95041-7981-416D-9C59-D0155394C41D}" type="parTrans" cxnId="{2F40864C-B8A4-42C9-8FBF-2EEB6F07A3B8}">
      <dgm:prSet/>
      <dgm:spPr/>
      <dgm:t>
        <a:bodyPr/>
        <a:lstStyle/>
        <a:p>
          <a:endParaRPr lang="en-US"/>
        </a:p>
      </dgm:t>
    </dgm:pt>
    <dgm:pt modelId="{1096AC48-00CD-44FC-A77A-898501794E65}" type="sibTrans" cxnId="{2F40864C-B8A4-42C9-8FBF-2EEB6F07A3B8}">
      <dgm:prSet/>
      <dgm:spPr/>
      <dgm:t>
        <a:bodyPr/>
        <a:lstStyle/>
        <a:p>
          <a:endParaRPr lang="en-US"/>
        </a:p>
      </dgm:t>
    </dgm:pt>
    <dgm:pt modelId="{0C611887-08F9-4C3C-8BC5-39644BECE1F9}">
      <dgm:prSet/>
      <dgm:spPr/>
      <dgm:t>
        <a:bodyPr/>
        <a:lstStyle/>
        <a:p>
          <a:r>
            <a:rPr lang="en-US" dirty="0"/>
            <a:t>- Explore additional factors like attendance and </a:t>
          </a:r>
          <a:r>
            <a:rPr lang="en-US"/>
            <a:t>study hours and habits for better predictions.</a:t>
          </a:r>
        </a:p>
      </dgm:t>
    </dgm:pt>
    <dgm:pt modelId="{0CA74D2F-63C2-4B23-8D9F-E5E68A9048FA}" type="parTrans" cxnId="{4CE60425-1D33-4C15-965C-98548910E1DF}">
      <dgm:prSet/>
      <dgm:spPr/>
      <dgm:t>
        <a:bodyPr/>
        <a:lstStyle/>
        <a:p>
          <a:endParaRPr lang="en-US"/>
        </a:p>
      </dgm:t>
    </dgm:pt>
    <dgm:pt modelId="{E4827D00-116C-4B0E-A17F-FE5321058EDE}" type="sibTrans" cxnId="{4CE60425-1D33-4C15-965C-98548910E1DF}">
      <dgm:prSet/>
      <dgm:spPr/>
      <dgm:t>
        <a:bodyPr/>
        <a:lstStyle/>
        <a:p>
          <a:endParaRPr lang="en-US"/>
        </a:p>
      </dgm:t>
    </dgm:pt>
    <dgm:pt modelId="{BAB0B217-AE2B-4139-AE18-90F7C72FB2FF}" type="pres">
      <dgm:prSet presAssocID="{2CC5ADF6-92F6-4A7D-801B-468B76851A56}" presName="diagram" presStyleCnt="0">
        <dgm:presLayoutVars>
          <dgm:dir/>
          <dgm:resizeHandles val="exact"/>
        </dgm:presLayoutVars>
      </dgm:prSet>
      <dgm:spPr/>
    </dgm:pt>
    <dgm:pt modelId="{411C3FA9-E3F5-4F5B-BD14-32A7E5A4BB06}" type="pres">
      <dgm:prSet presAssocID="{B58FE245-DACB-48C4-85CF-8888E93E8908}" presName="node" presStyleLbl="node1" presStyleIdx="0" presStyleCnt="5">
        <dgm:presLayoutVars>
          <dgm:bulletEnabled val="1"/>
        </dgm:presLayoutVars>
      </dgm:prSet>
      <dgm:spPr/>
    </dgm:pt>
    <dgm:pt modelId="{C94A2219-148A-4E13-981F-E4D348A42141}" type="pres">
      <dgm:prSet presAssocID="{8E5A98EC-8F45-4440-B901-BEB93F75CCA2}" presName="sibTrans" presStyleCnt="0"/>
      <dgm:spPr/>
    </dgm:pt>
    <dgm:pt modelId="{1BF356B9-73ED-467E-AC13-3A21777C651B}" type="pres">
      <dgm:prSet presAssocID="{08F35B36-96A5-49AC-83A4-5B7003FC348B}" presName="node" presStyleLbl="node1" presStyleIdx="1" presStyleCnt="5">
        <dgm:presLayoutVars>
          <dgm:bulletEnabled val="1"/>
        </dgm:presLayoutVars>
      </dgm:prSet>
      <dgm:spPr/>
    </dgm:pt>
    <dgm:pt modelId="{9BB62FCB-5424-4813-8823-B0419C2AE7BA}" type="pres">
      <dgm:prSet presAssocID="{9DC32F4D-91FE-43A7-B64C-78136CEFE3BD}" presName="sibTrans" presStyleCnt="0"/>
      <dgm:spPr/>
    </dgm:pt>
    <dgm:pt modelId="{B2C6E9E3-F6EF-415A-B591-2FABD5065FB9}" type="pres">
      <dgm:prSet presAssocID="{19D03375-2DF2-4D67-97FB-DDA54FE5D9F3}" presName="node" presStyleLbl="node1" presStyleIdx="2" presStyleCnt="5">
        <dgm:presLayoutVars>
          <dgm:bulletEnabled val="1"/>
        </dgm:presLayoutVars>
      </dgm:prSet>
      <dgm:spPr/>
    </dgm:pt>
    <dgm:pt modelId="{B333A6C3-1577-46D3-90D7-292615700A95}" type="pres">
      <dgm:prSet presAssocID="{D20EBCC8-E2E1-4808-B571-4185BC35E7D3}" presName="sibTrans" presStyleCnt="0"/>
      <dgm:spPr/>
    </dgm:pt>
    <dgm:pt modelId="{12F803A4-18FC-469E-9A57-188DE9C73A6E}" type="pres">
      <dgm:prSet presAssocID="{B1273CDD-59BD-47DD-849D-267CBD11542F}" presName="node" presStyleLbl="node1" presStyleIdx="3" presStyleCnt="5">
        <dgm:presLayoutVars>
          <dgm:bulletEnabled val="1"/>
        </dgm:presLayoutVars>
      </dgm:prSet>
      <dgm:spPr/>
    </dgm:pt>
    <dgm:pt modelId="{CE59C678-FA2A-4C4E-A3C5-8B40C2A2812C}" type="pres">
      <dgm:prSet presAssocID="{1096AC48-00CD-44FC-A77A-898501794E65}" presName="sibTrans" presStyleCnt="0"/>
      <dgm:spPr/>
    </dgm:pt>
    <dgm:pt modelId="{5EE4FE48-5007-443B-96B0-659F4167B381}" type="pres">
      <dgm:prSet presAssocID="{0C611887-08F9-4C3C-8BC5-39644BECE1F9}" presName="node" presStyleLbl="node1" presStyleIdx="4" presStyleCnt="5">
        <dgm:presLayoutVars>
          <dgm:bulletEnabled val="1"/>
        </dgm:presLayoutVars>
      </dgm:prSet>
      <dgm:spPr/>
    </dgm:pt>
  </dgm:ptLst>
  <dgm:cxnLst>
    <dgm:cxn modelId="{B0AED60E-061F-4F43-AE46-267ABDDCD4F2}" type="presOf" srcId="{2CC5ADF6-92F6-4A7D-801B-468B76851A56}" destId="{BAB0B217-AE2B-4139-AE18-90F7C72FB2FF}" srcOrd="0" destOrd="0" presId="urn:microsoft.com/office/officeart/2005/8/layout/default"/>
    <dgm:cxn modelId="{1CFA3B12-5D63-491C-84D8-A3DEE174E54E}" type="presOf" srcId="{B1273CDD-59BD-47DD-849D-267CBD11542F}" destId="{12F803A4-18FC-469E-9A57-188DE9C73A6E}" srcOrd="0" destOrd="0" presId="urn:microsoft.com/office/officeart/2005/8/layout/default"/>
    <dgm:cxn modelId="{580C6214-9510-41EF-8D2C-0DA2CEDDEBFA}" srcId="{2CC5ADF6-92F6-4A7D-801B-468B76851A56}" destId="{08F35B36-96A5-49AC-83A4-5B7003FC348B}" srcOrd="1" destOrd="0" parTransId="{44F7D573-9E3D-45AC-A169-6F2E31148C28}" sibTransId="{9DC32F4D-91FE-43A7-B64C-78136CEFE3BD}"/>
    <dgm:cxn modelId="{4CE60425-1D33-4C15-965C-98548910E1DF}" srcId="{2CC5ADF6-92F6-4A7D-801B-468B76851A56}" destId="{0C611887-08F9-4C3C-8BC5-39644BECE1F9}" srcOrd="4" destOrd="0" parTransId="{0CA74D2F-63C2-4B23-8D9F-E5E68A9048FA}" sibTransId="{E4827D00-116C-4B0E-A17F-FE5321058EDE}"/>
    <dgm:cxn modelId="{B03BF444-C1A4-49CA-AFFC-196C3EE8C545}" type="presOf" srcId="{19D03375-2DF2-4D67-97FB-DDA54FE5D9F3}" destId="{B2C6E9E3-F6EF-415A-B591-2FABD5065FB9}" srcOrd="0" destOrd="0" presId="urn:microsoft.com/office/officeart/2005/8/layout/default"/>
    <dgm:cxn modelId="{B6191F68-5C62-481E-8D03-2AA08EB40A73}" srcId="{2CC5ADF6-92F6-4A7D-801B-468B76851A56}" destId="{19D03375-2DF2-4D67-97FB-DDA54FE5D9F3}" srcOrd="2" destOrd="0" parTransId="{B80C3530-CAAC-4264-9339-D5968C62B610}" sibTransId="{D20EBCC8-E2E1-4808-B571-4185BC35E7D3}"/>
    <dgm:cxn modelId="{2F40864C-B8A4-42C9-8FBF-2EEB6F07A3B8}" srcId="{2CC5ADF6-92F6-4A7D-801B-468B76851A56}" destId="{B1273CDD-59BD-47DD-849D-267CBD11542F}" srcOrd="3" destOrd="0" parTransId="{6EE95041-7981-416D-9C59-D0155394C41D}" sibTransId="{1096AC48-00CD-44FC-A77A-898501794E65}"/>
    <dgm:cxn modelId="{22D3276D-9743-4612-9255-D79898ADDBC8}" type="presOf" srcId="{08F35B36-96A5-49AC-83A4-5B7003FC348B}" destId="{1BF356B9-73ED-467E-AC13-3A21777C651B}" srcOrd="0" destOrd="0" presId="urn:microsoft.com/office/officeart/2005/8/layout/default"/>
    <dgm:cxn modelId="{83B88F93-1C56-46B2-8476-C1056C73D847}" type="presOf" srcId="{B58FE245-DACB-48C4-85CF-8888E93E8908}" destId="{411C3FA9-E3F5-4F5B-BD14-32A7E5A4BB06}" srcOrd="0" destOrd="0" presId="urn:microsoft.com/office/officeart/2005/8/layout/default"/>
    <dgm:cxn modelId="{0D802A96-CACF-4139-B9BC-10C3C6B93886}" srcId="{2CC5ADF6-92F6-4A7D-801B-468B76851A56}" destId="{B58FE245-DACB-48C4-85CF-8888E93E8908}" srcOrd="0" destOrd="0" parTransId="{75EB6F91-F92F-4770-BD92-7B8B23ABD4A1}" sibTransId="{8E5A98EC-8F45-4440-B901-BEB93F75CCA2}"/>
    <dgm:cxn modelId="{52B403D1-0FBC-459B-B894-47F4C4F761B5}" type="presOf" srcId="{0C611887-08F9-4C3C-8BC5-39644BECE1F9}" destId="{5EE4FE48-5007-443B-96B0-659F4167B381}" srcOrd="0" destOrd="0" presId="urn:microsoft.com/office/officeart/2005/8/layout/default"/>
    <dgm:cxn modelId="{E6428F13-5795-4A6F-AA5D-4257B06EF0A5}" type="presParOf" srcId="{BAB0B217-AE2B-4139-AE18-90F7C72FB2FF}" destId="{411C3FA9-E3F5-4F5B-BD14-32A7E5A4BB06}" srcOrd="0" destOrd="0" presId="urn:microsoft.com/office/officeart/2005/8/layout/default"/>
    <dgm:cxn modelId="{E8E21F04-4999-4B67-BD31-1E8DF75FBBFE}" type="presParOf" srcId="{BAB0B217-AE2B-4139-AE18-90F7C72FB2FF}" destId="{C94A2219-148A-4E13-981F-E4D348A42141}" srcOrd="1" destOrd="0" presId="urn:microsoft.com/office/officeart/2005/8/layout/default"/>
    <dgm:cxn modelId="{0FF097DB-5B1B-4827-B9D2-6EF3BD98E1AE}" type="presParOf" srcId="{BAB0B217-AE2B-4139-AE18-90F7C72FB2FF}" destId="{1BF356B9-73ED-467E-AC13-3A21777C651B}" srcOrd="2" destOrd="0" presId="urn:microsoft.com/office/officeart/2005/8/layout/default"/>
    <dgm:cxn modelId="{C2743DE8-E338-4B04-B29F-F3536A8FA4FD}" type="presParOf" srcId="{BAB0B217-AE2B-4139-AE18-90F7C72FB2FF}" destId="{9BB62FCB-5424-4813-8823-B0419C2AE7BA}" srcOrd="3" destOrd="0" presId="urn:microsoft.com/office/officeart/2005/8/layout/default"/>
    <dgm:cxn modelId="{3074F170-899E-4A92-84DB-622122CBC0D1}" type="presParOf" srcId="{BAB0B217-AE2B-4139-AE18-90F7C72FB2FF}" destId="{B2C6E9E3-F6EF-415A-B591-2FABD5065FB9}" srcOrd="4" destOrd="0" presId="urn:microsoft.com/office/officeart/2005/8/layout/default"/>
    <dgm:cxn modelId="{7F58622E-2D2A-436C-A55F-EB63C20B0EF6}" type="presParOf" srcId="{BAB0B217-AE2B-4139-AE18-90F7C72FB2FF}" destId="{B333A6C3-1577-46D3-90D7-292615700A95}" srcOrd="5" destOrd="0" presId="urn:microsoft.com/office/officeart/2005/8/layout/default"/>
    <dgm:cxn modelId="{AFBDDCFD-F6A8-4751-9E44-D921C7165EB4}" type="presParOf" srcId="{BAB0B217-AE2B-4139-AE18-90F7C72FB2FF}" destId="{12F803A4-18FC-469E-9A57-188DE9C73A6E}" srcOrd="6" destOrd="0" presId="urn:microsoft.com/office/officeart/2005/8/layout/default"/>
    <dgm:cxn modelId="{9C053336-D827-45DF-BB01-B1E93A39D083}" type="presParOf" srcId="{BAB0B217-AE2B-4139-AE18-90F7C72FB2FF}" destId="{CE59C678-FA2A-4C4E-A3C5-8B40C2A2812C}" srcOrd="7" destOrd="0" presId="urn:microsoft.com/office/officeart/2005/8/layout/default"/>
    <dgm:cxn modelId="{9FF8B305-9620-4ECE-B218-8DC211AF86A5}" type="presParOf" srcId="{BAB0B217-AE2B-4139-AE18-90F7C72FB2FF}" destId="{5EE4FE48-5007-443B-96B0-659F4167B381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953C5B-09FC-4FE3-B022-50D74454F59B}">
      <dsp:nvSpPr>
        <dsp:cNvPr id="0" name=""/>
        <dsp:cNvSpPr/>
      </dsp:nvSpPr>
      <dsp:spPr>
        <a:xfrm>
          <a:off x="0" y="4473396"/>
          <a:ext cx="5000124" cy="97866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- Identified clusters can help educators target at-risk students.</a:t>
          </a:r>
        </a:p>
      </dsp:txBody>
      <dsp:txXfrm>
        <a:off x="0" y="4473396"/>
        <a:ext cx="5000124" cy="978669"/>
      </dsp:txXfrm>
    </dsp:sp>
    <dsp:sp modelId="{31B37597-3FC3-4EA0-A0D0-5F7850ADEBCA}">
      <dsp:nvSpPr>
        <dsp:cNvPr id="0" name=""/>
        <dsp:cNvSpPr/>
      </dsp:nvSpPr>
      <dsp:spPr>
        <a:xfrm rot="10800000">
          <a:off x="0" y="2982882"/>
          <a:ext cx="5000124" cy="1505194"/>
        </a:xfrm>
        <a:prstGeom prst="upArrowCallout">
          <a:avLst/>
        </a:prstGeom>
        <a:gradFill rotWithShape="0">
          <a:gsLst>
            <a:gs pos="0">
              <a:schemeClr val="accent2">
                <a:hueOff val="1560506"/>
                <a:satOff val="-1946"/>
                <a:lumOff val="4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560506"/>
                <a:satOff val="-1946"/>
                <a:lumOff val="4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- Non-participation is a key indicator of poor performance.</a:t>
          </a:r>
        </a:p>
      </dsp:txBody>
      <dsp:txXfrm rot="10800000">
        <a:off x="0" y="2982882"/>
        <a:ext cx="5000124" cy="978030"/>
      </dsp:txXfrm>
    </dsp:sp>
    <dsp:sp modelId="{270767E9-A941-4E72-9306-312B5D5C185B}">
      <dsp:nvSpPr>
        <dsp:cNvPr id="0" name=""/>
        <dsp:cNvSpPr/>
      </dsp:nvSpPr>
      <dsp:spPr>
        <a:xfrm rot="10800000">
          <a:off x="0" y="1492368"/>
          <a:ext cx="5000124" cy="1505194"/>
        </a:xfrm>
        <a:prstGeom prst="upArrowCallout">
          <a:avLst/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</a:t>
          </a:r>
          <a:r>
            <a:rPr lang="en-US" sz="1700" kern="1200" dirty="0">
              <a:solidFill>
                <a:schemeClr val="tx1"/>
              </a:solidFill>
            </a:rPr>
            <a:t>The </a:t>
          </a:r>
          <a:r>
            <a:rPr lang="en-US" sz="1700" b="1" kern="1200" dirty="0">
              <a:solidFill>
                <a:schemeClr val="tx1"/>
              </a:solidFill>
            </a:rPr>
            <a:t>statistically significant correlation</a:t>
          </a:r>
          <a:r>
            <a:rPr lang="en-US" sz="1700" kern="1200" dirty="0">
              <a:solidFill>
                <a:schemeClr val="tx1"/>
              </a:solidFill>
            </a:rPr>
            <a:t> (p-value &lt; 0.05) confirms that assignment performance influences final grades.</a:t>
          </a:r>
        </a:p>
      </dsp:txBody>
      <dsp:txXfrm rot="10800000">
        <a:off x="0" y="1492368"/>
        <a:ext cx="5000124" cy="978030"/>
      </dsp:txXfrm>
    </dsp:sp>
    <dsp:sp modelId="{E751095D-5DF5-472F-BAA3-DA657BF3A4C3}">
      <dsp:nvSpPr>
        <dsp:cNvPr id="0" name=""/>
        <dsp:cNvSpPr/>
      </dsp:nvSpPr>
      <dsp:spPr>
        <a:xfrm rot="10800000">
          <a:off x="0" y="1854"/>
          <a:ext cx="5000124" cy="1505194"/>
        </a:xfrm>
        <a:prstGeom prst="upArrowCallout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- Homework &amp; Compulsory grades strongly correlate with exam performance.</a:t>
          </a:r>
        </a:p>
      </dsp:txBody>
      <dsp:txXfrm rot="10800000">
        <a:off x="0" y="1854"/>
        <a:ext cx="5000124" cy="9780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1C3FA9-E3F5-4F5B-BD14-32A7E5A4BB06}">
      <dsp:nvSpPr>
        <dsp:cNvPr id="0" name=""/>
        <dsp:cNvSpPr/>
      </dsp:nvSpPr>
      <dsp:spPr>
        <a:xfrm>
          <a:off x="0" y="431616"/>
          <a:ext cx="2561209" cy="153672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Regularly monitor student grades and participation.</a:t>
          </a:r>
        </a:p>
      </dsp:txBody>
      <dsp:txXfrm>
        <a:off x="0" y="431616"/>
        <a:ext cx="2561209" cy="1536725"/>
      </dsp:txXfrm>
    </dsp:sp>
    <dsp:sp modelId="{1BF356B9-73ED-467E-AC13-3A21777C651B}">
      <dsp:nvSpPr>
        <dsp:cNvPr id="0" name=""/>
        <dsp:cNvSpPr/>
      </dsp:nvSpPr>
      <dsp:spPr>
        <a:xfrm>
          <a:off x="2817330" y="431616"/>
          <a:ext cx="2561209" cy="1536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Provide extra support for low-performing students.</a:t>
          </a:r>
        </a:p>
      </dsp:txBody>
      <dsp:txXfrm>
        <a:off x="2817330" y="431616"/>
        <a:ext cx="2561209" cy="1536725"/>
      </dsp:txXfrm>
    </dsp:sp>
    <dsp:sp modelId="{B2C6E9E3-F6EF-415A-B591-2FABD5065FB9}">
      <dsp:nvSpPr>
        <dsp:cNvPr id="0" name=""/>
        <dsp:cNvSpPr/>
      </dsp:nvSpPr>
      <dsp:spPr>
        <a:xfrm>
          <a:off x="5634661" y="431616"/>
          <a:ext cx="2561209" cy="153672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Encourage engagement through optional activities.</a:t>
          </a:r>
        </a:p>
      </dsp:txBody>
      <dsp:txXfrm>
        <a:off x="5634661" y="431616"/>
        <a:ext cx="2561209" cy="1536725"/>
      </dsp:txXfrm>
    </dsp:sp>
    <dsp:sp modelId="{12F803A4-18FC-469E-9A57-188DE9C73A6E}">
      <dsp:nvSpPr>
        <dsp:cNvPr id="0" name=""/>
        <dsp:cNvSpPr/>
      </dsp:nvSpPr>
      <dsp:spPr>
        <a:xfrm>
          <a:off x="1408665" y="2224462"/>
          <a:ext cx="2561209" cy="15367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Provide targeted interventions for students at risk of failing</a:t>
          </a:r>
        </a:p>
      </dsp:txBody>
      <dsp:txXfrm>
        <a:off x="1408665" y="2224462"/>
        <a:ext cx="2561209" cy="1536725"/>
      </dsp:txXfrm>
    </dsp:sp>
    <dsp:sp modelId="{5EE4FE48-5007-443B-96B0-659F4167B381}">
      <dsp:nvSpPr>
        <dsp:cNvPr id="0" name=""/>
        <dsp:cNvSpPr/>
      </dsp:nvSpPr>
      <dsp:spPr>
        <a:xfrm>
          <a:off x="4225995" y="2224462"/>
          <a:ext cx="2561209" cy="153672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- Explore additional factors like attendance and </a:t>
          </a:r>
          <a:r>
            <a:rPr lang="en-US" sz="1900" kern="1200"/>
            <a:t>study hours and habits for better predictions.</a:t>
          </a:r>
        </a:p>
      </dsp:txBody>
      <dsp:txXfrm>
        <a:off x="4225995" y="2224462"/>
        <a:ext cx="2561209" cy="1536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Βίντεο 4" descr="Μετακίνηση εξισώσεων">
            <a:extLst>
              <a:ext uri="{FF2B5EF4-FFF2-40B4-BE49-F238E27FC236}">
                <a16:creationId xmlns:a16="http://schemas.microsoft.com/office/drawing/2014/main" id="{672589A5-0A48-9072-AAD4-83D0887B2A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852" r="15934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Analyzing Student Grades for Predictive Insights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42" y="4718033"/>
            <a:ext cx="8008722" cy="1175039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 Data-Driven Approach to Student Performance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FE51E-9D1C-8C9F-9453-C4B4F0D04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3F442B0-5BF7-B0A4-0615-CE6F81ADB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DDAD3-F93B-C629-3CED-378610755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50" y="538889"/>
            <a:ext cx="7678891" cy="1217366"/>
          </a:xfrm>
        </p:spPr>
        <p:txBody>
          <a:bodyPr anchor="b">
            <a:normAutofit/>
          </a:bodyPr>
          <a:lstStyle/>
          <a:p>
            <a:r>
              <a:rPr lang="en-US" sz="3500" dirty="0"/>
              <a:t>Predictive Modeling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9C7C8-866F-B414-2519-A512FF19E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8" y="2015485"/>
            <a:ext cx="7503234" cy="3461155"/>
          </a:xfrm>
        </p:spPr>
        <p:txBody>
          <a:bodyPr>
            <a:normAutofit/>
          </a:bodyPr>
          <a:lstStyle/>
          <a:p>
            <a:r>
              <a:rPr lang="en-US" sz="2000" dirty="0"/>
              <a:t>Steps taken for prediction:</a:t>
            </a:r>
          </a:p>
          <a:p>
            <a:r>
              <a:rPr lang="en-US" sz="2000" dirty="0"/>
              <a:t>Data Preprocessing (scaling and </a:t>
            </a:r>
            <a:r>
              <a:rPr lang="en-US" sz="2000" dirty="0" err="1"/>
              <a:t>standarlizing</a:t>
            </a:r>
            <a:r>
              <a:rPr lang="en-US" sz="2000" dirty="0"/>
              <a:t>)</a:t>
            </a:r>
          </a:p>
          <a:p>
            <a:r>
              <a:rPr lang="en-US" sz="2000" dirty="0"/>
              <a:t>Linear Regression Model(single and multiple) for Exam Prediction</a:t>
            </a:r>
          </a:p>
          <a:p>
            <a:r>
              <a:rPr lang="en-US" sz="2000" dirty="0"/>
              <a:t>Support Vector Machines also for Exam Prediction</a:t>
            </a:r>
          </a:p>
          <a:p>
            <a:r>
              <a:rPr lang="en-US" sz="2000" dirty="0"/>
              <a:t>Hypothesis testing</a:t>
            </a:r>
          </a:p>
          <a:p>
            <a:r>
              <a:rPr lang="en-US" sz="2000" dirty="0"/>
              <a:t>Naive Bayes</a:t>
            </a:r>
          </a:p>
          <a:p>
            <a:pPr marL="0" indent="0">
              <a:buNone/>
            </a:pPr>
            <a:r>
              <a:rPr lang="en-US" sz="2000" dirty="0"/>
              <a:t>(All the above indicated a positive relationship between the extra activities and the final grade)</a:t>
            </a:r>
            <a:endParaRPr lang="el-GR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724DE-A4CD-6283-DE2C-A36C381DF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89A5B9-850E-EF30-0B64-EF738F371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800"/>
            <a:ext cx="6115049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18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051" y="538889"/>
            <a:ext cx="4360680" cy="1217366"/>
          </a:xfrm>
        </p:spPr>
        <p:txBody>
          <a:bodyPr anchor="b">
            <a:normAutofit/>
          </a:bodyPr>
          <a:lstStyle/>
          <a:p>
            <a:endParaRPr lang="en-US" sz="3500" dirty="0"/>
          </a:p>
        </p:txBody>
      </p:sp>
      <p:pic>
        <p:nvPicPr>
          <p:cNvPr id="7" name="Εικόνα 6">
            <a:extLst>
              <a:ext uri="{FF2B5EF4-FFF2-40B4-BE49-F238E27FC236}">
                <a16:creationId xmlns:a16="http://schemas.microsoft.com/office/drawing/2014/main" id="{10748832-9B4E-D1B4-2262-EC933C387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52" y="1023952"/>
            <a:ext cx="8387652" cy="2087985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58D16DA4-2CD5-D35E-26AC-699B4FCD9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9" y="3519949"/>
            <a:ext cx="8780791" cy="237215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800"/>
            <a:ext cx="6115049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154" y="385916"/>
            <a:ext cx="6933298" cy="752178"/>
          </a:xfrm>
        </p:spPr>
        <p:txBody>
          <a:bodyPr anchor="b">
            <a:normAutofit/>
          </a:bodyPr>
          <a:lstStyle/>
          <a:p>
            <a:r>
              <a:rPr lang="en-US" sz="3500" dirty="0"/>
              <a:t>Clustering Students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154" y="1524010"/>
            <a:ext cx="6870432" cy="4571985"/>
          </a:xfrm>
        </p:spPr>
        <p:txBody>
          <a:bodyPr anchor="ctr">
            <a:normAutofit/>
          </a:bodyPr>
          <a:lstStyle/>
          <a:p>
            <a:r>
              <a:rPr lang="en-US" sz="2400" dirty="0"/>
              <a:t>Used k-means clustering and hierarchical to identify groups:</a:t>
            </a:r>
          </a:p>
          <a:p>
            <a:r>
              <a:rPr lang="en-US" sz="2400" dirty="0"/>
              <a:t>High Performers</a:t>
            </a:r>
          </a:p>
          <a:p>
            <a:r>
              <a:rPr lang="en-US" sz="2400" dirty="0"/>
              <a:t>Moderate Performers</a:t>
            </a:r>
          </a:p>
          <a:p>
            <a:r>
              <a:rPr lang="en-US" sz="2400" dirty="0"/>
              <a:t>Low Performers </a:t>
            </a:r>
          </a:p>
          <a:p>
            <a:r>
              <a:rPr lang="en-US" sz="2400" dirty="0"/>
              <a:t>This helps tailor educational interventions.</a:t>
            </a:r>
          </a:p>
          <a:p>
            <a:endParaRPr lang="en-US" sz="17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800"/>
            <a:ext cx="3028949" cy="45677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4E95DA-2005-F70D-3B2D-E31C00D47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4C986B-A929-E803-4748-C3474F7FC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E9A49A-C9EC-64E7-AE64-366AC8FB9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154" y="385916"/>
            <a:ext cx="6933298" cy="752178"/>
          </a:xfrm>
        </p:spPr>
        <p:txBody>
          <a:bodyPr anchor="b">
            <a:normAutofit/>
          </a:bodyPr>
          <a:lstStyle/>
          <a:p>
            <a:r>
              <a:rPr lang="en-US" sz="3500" dirty="0"/>
              <a:t>Clustering Students</a:t>
            </a: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EC2117B5-6A11-F22D-506C-8C157853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59" r="4810" b="-5"/>
          <a:stretch/>
        </p:blipFill>
        <p:spPr>
          <a:xfrm>
            <a:off x="442561" y="1289048"/>
            <a:ext cx="3935095" cy="4069533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48E7D6AD-98EF-288B-7237-C4B4F1F86C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316" r="1387" b="-5"/>
          <a:stretch/>
        </p:blipFill>
        <p:spPr>
          <a:xfrm>
            <a:off x="4572000" y="1346740"/>
            <a:ext cx="4209861" cy="413965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A7004A6-EBE9-4DB1-DA7A-5D57AED41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2BEBA1-BACA-6E23-8F13-BD21E8561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800"/>
            <a:ext cx="3028949" cy="45677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63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Results and Insights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D9D4BF-9DA9-76AF-DD08-AC05CDA68C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2369327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Conclusion &amp; Recommendations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8CF0B4C-2C78-7E06-0BD1-0E99A66040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2820588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212" y="1326724"/>
            <a:ext cx="3985902" cy="994172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363212" y="2433494"/>
            <a:ext cx="3985907" cy="288145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350" b="1" dirty="0"/>
              <a:t>This analysis explores student grades to:</a:t>
            </a:r>
          </a:p>
          <a:p>
            <a:pPr marL="0" indent="0">
              <a:buNone/>
            </a:pPr>
            <a:endParaRPr lang="en-US" sz="1350" b="1" dirty="0"/>
          </a:p>
          <a:p>
            <a:r>
              <a:rPr lang="en-US" sz="1350" dirty="0"/>
              <a:t>Predict exam performance based on prior activities.</a:t>
            </a:r>
            <a:endParaRPr lang="el-GR" sz="1350" dirty="0"/>
          </a:p>
          <a:p>
            <a:endParaRPr lang="en-US" sz="1350" dirty="0"/>
          </a:p>
          <a:p>
            <a:r>
              <a:rPr lang="en-US" sz="1350" dirty="0"/>
              <a:t>Identify patterns among students using clustering techniques.</a:t>
            </a:r>
            <a:endParaRPr lang="el-GR" sz="1350" dirty="0"/>
          </a:p>
          <a:p>
            <a:endParaRPr lang="en-US" sz="1350" dirty="0"/>
          </a:p>
          <a:p>
            <a:r>
              <a:rPr lang="en-US" sz="1350" dirty="0"/>
              <a:t>Provide recommendations for improving student success.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19600" y="0"/>
            <a:ext cx="4724400" cy="4919011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0561" y="1505"/>
            <a:ext cx="4583439" cy="4762908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" name="Graphic 19" descr="Στατιστικά">
            <a:extLst>
              <a:ext uri="{FF2B5EF4-FFF2-40B4-BE49-F238E27FC236}">
                <a16:creationId xmlns:a16="http://schemas.microsoft.com/office/drawing/2014/main" id="{4119875E-1430-B57B-F949-3E0C608C1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2767" y="485518"/>
            <a:ext cx="3197870" cy="319787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Dataset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5486" y="2234389"/>
            <a:ext cx="7293023" cy="23892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dirty="0"/>
              <a:t>The dataset includes:</a:t>
            </a:r>
            <a:endParaRPr lang="el-GR" sz="1700" dirty="0"/>
          </a:p>
          <a:p>
            <a:pPr marL="0" indent="0">
              <a:buNone/>
            </a:pPr>
            <a:endParaRPr lang="en-US" sz="1700" dirty="0"/>
          </a:p>
          <a:p>
            <a:r>
              <a:rPr lang="en-US" sz="1700" dirty="0"/>
              <a:t>Activity Types: Exams, Homework</a:t>
            </a:r>
            <a:r>
              <a:rPr lang="el-GR" sz="1700" dirty="0"/>
              <a:t>(4)</a:t>
            </a:r>
            <a:r>
              <a:rPr lang="en-US" sz="1700" dirty="0"/>
              <a:t>, Compulsory</a:t>
            </a:r>
            <a:r>
              <a:rPr lang="el-GR" sz="1700" dirty="0"/>
              <a:t>(8)</a:t>
            </a:r>
            <a:r>
              <a:rPr lang="en-US" sz="1700" dirty="0"/>
              <a:t>&amp; Optional Activities</a:t>
            </a:r>
            <a:r>
              <a:rPr lang="el-GR" sz="1700" dirty="0"/>
              <a:t>(10)</a:t>
            </a:r>
            <a:endParaRPr lang="en-US" sz="1700" dirty="0"/>
          </a:p>
          <a:p>
            <a:r>
              <a:rPr lang="en-US" sz="1700" dirty="0"/>
              <a:t>Grades: Numeric (0-10) or -1 (non-participation)</a:t>
            </a:r>
          </a:p>
          <a:p>
            <a:r>
              <a:rPr lang="en-US" sz="1700" dirty="0"/>
              <a:t>159 students' performance data</a:t>
            </a:r>
          </a:p>
          <a:p>
            <a:r>
              <a:rPr lang="en-US" sz="1700" dirty="0"/>
              <a:t>Chronologically ordered grades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835B94-6E11-6917-15AA-37D4085F9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3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1" cy="1576446"/>
            <a:chOff x="0" y="0"/>
            <a:chExt cx="12192002" cy="157644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7C2A222-2242-4F9D-5CF6-2C87F3608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07695"/>
            <a:ext cx="7293022" cy="834251"/>
          </a:xfrm>
        </p:spPr>
        <p:txBody>
          <a:bodyPr anchor="ctr"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3C1FA-6824-BD60-F869-5C4BA4EDD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911" y="1983156"/>
            <a:ext cx="7086600" cy="4467149"/>
          </a:xfrm>
        </p:spPr>
        <p:txBody>
          <a:bodyPr>
            <a:normAutofit/>
          </a:bodyPr>
          <a:lstStyle/>
          <a:p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Missing values (non-participation) were handled by excluding or imputing data</a:t>
            </a:r>
            <a:endParaRPr lang="el-G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Special analysis for those who did not participate in the final exams(distribution)</a:t>
            </a:r>
          </a:p>
          <a:p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541201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7B5B25-4067-E7D1-E03E-D688C6E5E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A2FE302B-0378-5A52-B659-55CE142F8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3">
            <a:extLst>
              <a:ext uri="{FF2B5EF4-FFF2-40B4-BE49-F238E27FC236}">
                <a16:creationId xmlns:a16="http://schemas.microsoft.com/office/drawing/2014/main" id="{B04C69D1-FD08-DF85-4898-8BE9C061A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1" cy="1576446"/>
            <a:chOff x="0" y="0"/>
            <a:chExt cx="12192002" cy="157644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075C4E8-3A85-1CFA-8FEA-14787CE343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ABF17642-9B42-6A0F-DA34-6236A4EF2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322FBE3-81DE-BF36-323E-2CA5D7B77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5F0E3F-1E8E-4624-54F4-452681107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07695"/>
            <a:ext cx="7293022" cy="834251"/>
          </a:xfrm>
        </p:spPr>
        <p:txBody>
          <a:bodyPr anchor="ctr"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Cleaning data</a:t>
            </a:r>
          </a:p>
        </p:txBody>
      </p:sp>
      <p:pic>
        <p:nvPicPr>
          <p:cNvPr id="17" name="Εικόνα 16">
            <a:extLst>
              <a:ext uri="{FF2B5EF4-FFF2-40B4-BE49-F238E27FC236}">
                <a16:creationId xmlns:a16="http://schemas.microsoft.com/office/drawing/2014/main" id="{296DE3AC-AE44-5F17-8B7E-D6739801D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45" y="1747785"/>
            <a:ext cx="4111578" cy="2440205"/>
          </a:xfrm>
          <a:prstGeom prst="rect">
            <a:avLst/>
          </a:prstGeom>
        </p:spPr>
      </p:pic>
      <p:pic>
        <p:nvPicPr>
          <p:cNvPr id="15" name="Εικόνα 14">
            <a:extLst>
              <a:ext uri="{FF2B5EF4-FFF2-40B4-BE49-F238E27FC236}">
                <a16:creationId xmlns:a16="http://schemas.microsoft.com/office/drawing/2014/main" id="{DCA5FCB4-4D44-428A-536D-317F478C7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244" y="4131215"/>
            <a:ext cx="4576611" cy="2716198"/>
          </a:xfrm>
          <a:prstGeom prst="rect">
            <a:avLst/>
          </a:prstGeom>
        </p:spPr>
      </p:pic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FC28EB7E-072C-B568-CABC-BF13554F0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027" y="1909266"/>
            <a:ext cx="4024028" cy="23882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B83AC-8540-9385-DB0D-9AE8DCABC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911" y="4709500"/>
            <a:ext cx="7086600" cy="174080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7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43480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A54739-DA07-4A9F-66FC-4D8970E92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CF933822-4AD4-8F73-B970-0B2A6F07C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3">
            <a:extLst>
              <a:ext uri="{FF2B5EF4-FFF2-40B4-BE49-F238E27FC236}">
                <a16:creationId xmlns:a16="http://schemas.microsoft.com/office/drawing/2014/main" id="{D6395469-F24E-15F0-2FAA-B2268B119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1" cy="1576446"/>
            <a:chOff x="0" y="0"/>
            <a:chExt cx="12192002" cy="157644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91E1DFC-6233-871B-AE69-7A021A090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5BB9204A-D225-AED0-62C8-A87C604D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111EE07-A0DF-F22E-00AF-CDAC4118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C40BB3-32D3-85DB-6BD8-112787D1B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07695"/>
            <a:ext cx="7293022" cy="834251"/>
          </a:xfrm>
        </p:spPr>
        <p:txBody>
          <a:bodyPr anchor="ctr"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Cleaning data</a:t>
            </a: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63058051-D2F0-E4F3-06DC-B20F0A270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092" y="1542619"/>
            <a:ext cx="5256272" cy="3119576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0BE162E1-DE4A-375D-6C6D-63FEF16D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858" y="4613564"/>
            <a:ext cx="6920653" cy="224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93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BC14E5-7867-7192-242B-376CDAE4D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1">
            <a:extLst>
              <a:ext uri="{FF2B5EF4-FFF2-40B4-BE49-F238E27FC236}">
                <a16:creationId xmlns:a16="http://schemas.microsoft.com/office/drawing/2014/main" id="{19B10504-5025-4938-F6A9-C968395C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3">
            <a:extLst>
              <a:ext uri="{FF2B5EF4-FFF2-40B4-BE49-F238E27FC236}">
                <a16:creationId xmlns:a16="http://schemas.microsoft.com/office/drawing/2014/main" id="{7EA9F34C-EC58-3A45-9A51-3E5D08B24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1" cy="1576446"/>
            <a:chOff x="0" y="0"/>
            <a:chExt cx="12192002" cy="157644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23EEB30-F42C-7E7E-CBDA-987F7AACA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5">
              <a:extLst>
                <a:ext uri="{FF2B5EF4-FFF2-40B4-BE49-F238E27FC236}">
                  <a16:creationId xmlns:a16="http://schemas.microsoft.com/office/drawing/2014/main" id="{F84FF845-DA9E-5CB4-5E47-213D1F788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850C56-CE54-6291-259A-35E74A90C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2C9656-32B7-A0B4-1460-86E24BAF0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07695"/>
            <a:ext cx="7293022" cy="834251"/>
          </a:xfrm>
        </p:spPr>
        <p:txBody>
          <a:bodyPr anchor="ctr">
            <a:normAutofit/>
          </a:bodyPr>
          <a:lstStyle/>
          <a:p>
            <a:r>
              <a:rPr lang="en-US" sz="3500" dirty="0">
                <a:solidFill>
                  <a:srgbClr val="FFFFFF"/>
                </a:solidFill>
              </a:rPr>
              <a:t>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AEA91-C42B-DD60-7172-8471BDA66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911" y="2054942"/>
            <a:ext cx="7086600" cy="4395363"/>
          </a:xfrm>
        </p:spPr>
        <p:txBody>
          <a:bodyPr>
            <a:normAutofit/>
          </a:bodyPr>
          <a:lstStyle/>
          <a:p>
            <a:r>
              <a:rPr lang="en-US" sz="1700" dirty="0"/>
              <a:t>Created new </a:t>
            </a:r>
            <a:r>
              <a:rPr lang="en-US" sz="1700" dirty="0" err="1"/>
              <a:t>dataframe</a:t>
            </a:r>
            <a:r>
              <a:rPr lang="en-US" sz="1700" dirty="0"/>
              <a:t> excluding those who did not participate in the final exams</a:t>
            </a:r>
          </a:p>
          <a:p>
            <a:r>
              <a:rPr lang="en-US" sz="1700" dirty="0"/>
              <a:t>Found the outliers and deleted them</a:t>
            </a:r>
          </a:p>
          <a:p>
            <a:r>
              <a:rPr lang="en-US" sz="1700" dirty="0"/>
              <a:t>Labeled the outcomes for predictions(pass-fail, or grade categories(good, very good, excellent)</a:t>
            </a:r>
          </a:p>
        </p:txBody>
      </p:sp>
    </p:spTree>
    <p:extLst>
      <p:ext uri="{BB962C8B-B14F-4D97-AF65-F5344CB8AC3E}">
        <p14:creationId xmlns:p14="http://schemas.microsoft.com/office/powerpoint/2010/main" val="338470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767" y="595221"/>
            <a:ext cx="7314188" cy="1227967"/>
          </a:xfrm>
        </p:spPr>
        <p:txBody>
          <a:bodyPr anchor="b">
            <a:normAutofit/>
          </a:bodyPr>
          <a:lstStyle/>
          <a:p>
            <a:r>
              <a:rPr lang="en-US" sz="3500" dirty="0"/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38" y="1963591"/>
            <a:ext cx="7644362" cy="3756055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Key steps in EDA:</a:t>
            </a:r>
            <a:endParaRPr lang="el-GR" sz="1800" dirty="0"/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 Grade Distribution Analysis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PCA(for the significance order of our variables)</a:t>
            </a:r>
            <a:endParaRPr lang="el-GR" sz="1800" dirty="0"/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 Covariance Analysis (Homework, Compulsory Activities, Optional Activities and Exams)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covariance between final grades and the other variables is positive which suggests that as assignment scores increase, final grades tend to increase as well.</a:t>
            </a:r>
            <a:endParaRPr lang="el-G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The correlation between Final Grade and assignments is positive but not so strong (0,38 with Assignments, 0,15 with Compulsory activities, 0,42 with Optional Activities) which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indicates a weak to moderate positive relationship</a:t>
            </a:r>
            <a:endParaRPr lang="en-US" sz="1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649359-2103-C9BA-6AB8-3D3320883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F5862C-8E51-0C69-0EB8-153C1CDCF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BA963A6D-72DF-3D59-C68D-0C5332AF6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67" y="3919887"/>
            <a:ext cx="7779579" cy="20777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595210-8482-6DCD-6D90-987D63E05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8EC016-D06F-9C2A-E25F-AC4B6AA5A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Εικόνα 5">
            <a:extLst>
              <a:ext uri="{FF2B5EF4-FFF2-40B4-BE49-F238E27FC236}">
                <a16:creationId xmlns:a16="http://schemas.microsoft.com/office/drawing/2014/main" id="{2DE67C0C-D3AB-7CEE-8A10-4D4325CA7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890" y="454869"/>
            <a:ext cx="7495457" cy="1617601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97036F3F-CACE-97F7-0971-B2F5EBDD8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68" y="2043351"/>
            <a:ext cx="7883456" cy="178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7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446</Words>
  <Application>Microsoft Office PowerPoint</Application>
  <PresentationFormat>Προβολή στην οθόνη (4:3)</PresentationFormat>
  <Paragraphs>63</Paragraphs>
  <Slides>15</Slides>
  <Notes>0</Notes>
  <HiddenSlides>0</HiddenSlides>
  <MMClips>1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Analyzing Student Grades for Predictive Insights</vt:lpstr>
      <vt:lpstr>Introduction</vt:lpstr>
      <vt:lpstr>Dataset Description</vt:lpstr>
      <vt:lpstr>Cleaning data</vt:lpstr>
      <vt:lpstr>Cleaning data</vt:lpstr>
      <vt:lpstr>Cleaning data</vt:lpstr>
      <vt:lpstr>Cleaning data</vt:lpstr>
      <vt:lpstr>Exploratory Data Analysis (EDA)</vt:lpstr>
      <vt:lpstr>Παρουσίαση του PowerPoint</vt:lpstr>
      <vt:lpstr>Predictive Modeling Approach</vt:lpstr>
      <vt:lpstr>Παρουσίαση του PowerPoint</vt:lpstr>
      <vt:lpstr>Clustering Students</vt:lpstr>
      <vt:lpstr>Clustering Students</vt:lpstr>
      <vt:lpstr>Results and Insights</vt:lpstr>
      <vt:lpstr>Conclusion &amp; Recommendations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ΑΝΝΑ ΣΤΙΝΗ</dc:creator>
  <cp:keywords/>
  <dc:description>generated using python-pptx</dc:description>
  <cp:lastModifiedBy>Δημήτρης Πετρίδης</cp:lastModifiedBy>
  <cp:revision>13</cp:revision>
  <dcterms:created xsi:type="dcterms:W3CDTF">2013-01-27T09:14:16Z</dcterms:created>
  <dcterms:modified xsi:type="dcterms:W3CDTF">2025-04-30T07:36:35Z</dcterms:modified>
  <cp:category/>
</cp:coreProperties>
</file>

<file path=docProps/thumbnail.jpeg>
</file>